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5" r:id="rId1"/>
  </p:sldMasterIdLst>
  <p:sldIdLst>
    <p:sldId id="256" r:id="rId2"/>
    <p:sldId id="262" r:id="rId3"/>
    <p:sldId id="257" r:id="rId4"/>
    <p:sldId id="258" r:id="rId5"/>
    <p:sldId id="259" r:id="rId6"/>
    <p:sldId id="260" r:id="rId7"/>
    <p:sldId id="261"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103" d="100"/>
          <a:sy n="103" d="100"/>
        </p:scale>
        <p:origin x="81" y="6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smtClean="0"/>
              <a:t>3/23/2015</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5982574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3/23/2015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3522664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t>3/23/2015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7533061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t>3/23/2015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13942674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smtClean="0"/>
              <a:t>3/23/2015</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5109423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3/23/2015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9984174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3/23/2015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8065638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162932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smtClean="0"/>
              <a:t>3/23/2015</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42161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2373565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t>3/23/2015</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57563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3/23/2015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76981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3/23/2015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66804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3/23/2015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0991007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3/23/2015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95524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3/23/2015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47738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3/23/2015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79070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3/23/2015</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31341178"/>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Lst>
  <p:timing>
    <p:tnLst>
      <p:par>
        <p:cTn id="1" dur="indefinite" restart="never" nodeType="tmRoot"/>
      </p:par>
    </p:tnLst>
  </p:timing>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8.JPG"/><Relationship Id="rId3" Type="http://schemas.openxmlformats.org/officeDocument/2006/relationships/hyperlink" Target="mailto:aakatz3@gmail.com" TargetMode="External"/><Relationship Id="rId7" Type="http://schemas.openxmlformats.org/officeDocument/2006/relationships/image" Target="../media/image5.JPG"/><Relationship Id="rId12" Type="http://schemas.openxmlformats.org/officeDocument/2006/relationships/hyperlink" Target="mailto:jjadav@mamkschools.org" TargetMode="Externa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hyperlink" Target="mailto:atrevith@gmail.com" TargetMode="External"/><Relationship Id="rId11" Type="http://schemas.openxmlformats.org/officeDocument/2006/relationships/hyperlink" Target="mailto:awesomeyi@gmail.com" TargetMode="External"/><Relationship Id="rId5" Type="http://schemas.openxmlformats.org/officeDocument/2006/relationships/image" Target="../media/image4.JPG"/><Relationship Id="rId15" Type="http://schemas.openxmlformats.org/officeDocument/2006/relationships/image" Target="../media/image9.jpg"/><Relationship Id="rId10" Type="http://schemas.openxmlformats.org/officeDocument/2006/relationships/image" Target="../media/image7.JPG"/><Relationship Id="rId4" Type="http://schemas.openxmlformats.org/officeDocument/2006/relationships/hyperlink" Target="mailto:cole.berke@gmail.com" TargetMode="External"/><Relationship Id="rId9" Type="http://schemas.openxmlformats.org/officeDocument/2006/relationships/hyperlink" Target="mailto:jackphillips7764@gmail.com" TargetMode="External"/><Relationship Id="rId14" Type="http://schemas.openxmlformats.org/officeDocument/2006/relationships/hyperlink" Target="mailto:dedhia.2016@gmail.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Memory moments</a:t>
            </a:r>
            <a:endParaRPr lang="en-US" dirty="0"/>
          </a:p>
        </p:txBody>
      </p:sp>
      <p:sp>
        <p:nvSpPr>
          <p:cNvPr id="3" name="Subtitle 2"/>
          <p:cNvSpPr>
            <a:spLocks noGrp="1"/>
          </p:cNvSpPr>
          <p:nvPr>
            <p:ph type="subTitle" idx="1"/>
          </p:nvPr>
        </p:nvSpPr>
        <p:spPr/>
        <p:txBody>
          <a:bodyPr/>
          <a:lstStyle/>
          <a:p>
            <a:r>
              <a:rPr lang="en-US" dirty="0" smtClean="0"/>
              <a:t>Mamaroneck Tigers</a:t>
            </a:r>
            <a:endParaRPr lang="en-US" dirty="0"/>
          </a:p>
        </p:txBody>
      </p:sp>
    </p:spTree>
    <p:extLst>
      <p:ext uri="{BB962C8B-B14F-4D97-AF65-F5344CB8AC3E}">
        <p14:creationId xmlns:p14="http://schemas.microsoft.com/office/powerpoint/2010/main" val="263433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3300" y="-13433"/>
            <a:ext cx="9905998" cy="1478570"/>
          </a:xfrm>
        </p:spPr>
        <p:txBody>
          <a:bodyPr/>
          <a:lstStyle/>
          <a:p>
            <a:r>
              <a:rPr lang="en-US" dirty="0" smtClean="0"/>
              <a:t>Biographies</a:t>
            </a:r>
            <a:endParaRPr lang="en-US" dirty="0"/>
          </a:p>
        </p:txBody>
      </p:sp>
      <p:grpSp>
        <p:nvGrpSpPr>
          <p:cNvPr id="19" name="Group 18"/>
          <p:cNvGrpSpPr/>
          <p:nvPr/>
        </p:nvGrpSpPr>
        <p:grpSpPr>
          <a:xfrm>
            <a:off x="613084" y="2677023"/>
            <a:ext cx="5249648" cy="1292662"/>
            <a:chOff x="11062129" y="1178969"/>
            <a:chExt cx="5249648" cy="1292662"/>
          </a:xfrm>
        </p:grpSpPr>
        <p:pic>
          <p:nvPicPr>
            <p:cNvPr id="1026" name="Picture 2" descr="https://fbcdn-profile-a.akamaihd.net/hprofile-ak-xfa1/v/t1.0-1/p320x320/10438557_392459417574073_8020700183090881959_n.jpg?oh=3e0b4fe51b39309b376778260a873bc8&amp;oe=55B607A4&amp;__gda__=1433900077_fc05d5f6525cf149fc5477132b3592d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2129" y="1238785"/>
              <a:ext cx="1151385" cy="115138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374478" y="1178969"/>
              <a:ext cx="3937299" cy="1292662"/>
            </a:xfrm>
            <a:prstGeom prst="rect">
              <a:avLst/>
            </a:prstGeom>
            <a:noFill/>
          </p:spPr>
          <p:txBody>
            <a:bodyPr wrap="square" rtlCol="0">
              <a:spAutoFit/>
            </a:bodyPr>
            <a:lstStyle/>
            <a:p>
              <a:r>
                <a:rPr lang="en-US" sz="2800" dirty="0" smtClean="0">
                  <a:effectLst>
                    <a:outerShdw blurRad="38100" dist="38100" dir="2700000" algn="tl">
                      <a:srgbClr val="000000">
                        <a:alpha val="43137"/>
                      </a:srgbClr>
                    </a:outerShdw>
                  </a:effectLst>
                </a:rPr>
                <a:t>Andrew Katz</a:t>
              </a:r>
            </a:p>
            <a:p>
              <a:r>
                <a:rPr lang="en-US" sz="1600" b="1" dirty="0" err="1" smtClean="0"/>
                <a:t>Sysadmin</a:t>
              </a:r>
              <a:r>
                <a:rPr lang="en-US" sz="1600" b="1" dirty="0" smtClean="0"/>
                <a:t> &amp; Platform Manager</a:t>
              </a:r>
            </a:p>
            <a:p>
              <a:r>
                <a:rPr lang="en-US" sz="1600" dirty="0" smtClean="0"/>
                <a:t>Mamaroneck High School</a:t>
              </a:r>
            </a:p>
            <a:p>
              <a:r>
                <a:rPr lang="en-US" sz="1600" dirty="0" smtClean="0">
                  <a:hlinkClick r:id="rId3"/>
                </a:rPr>
                <a:t>aakatz3@gmail.com</a:t>
              </a:r>
              <a:endParaRPr lang="en-US" sz="1600" dirty="0"/>
            </a:p>
          </p:txBody>
        </p:sp>
      </p:grpSp>
      <p:grpSp>
        <p:nvGrpSpPr>
          <p:cNvPr id="20" name="Group 19"/>
          <p:cNvGrpSpPr/>
          <p:nvPr/>
        </p:nvGrpSpPr>
        <p:grpSpPr>
          <a:xfrm>
            <a:off x="613084" y="4104125"/>
            <a:ext cx="5249649" cy="1292662"/>
            <a:chOff x="5390188" y="4819685"/>
            <a:chExt cx="5249649" cy="1292662"/>
          </a:xfrm>
        </p:grpSpPr>
        <p:sp>
          <p:nvSpPr>
            <p:cNvPr id="18" name="TextBox 17"/>
            <p:cNvSpPr txBox="1"/>
            <p:nvPr/>
          </p:nvSpPr>
          <p:spPr>
            <a:xfrm>
              <a:off x="6702538" y="4819685"/>
              <a:ext cx="3937299" cy="1292662"/>
            </a:xfrm>
            <a:prstGeom prst="rect">
              <a:avLst/>
            </a:prstGeom>
            <a:noFill/>
          </p:spPr>
          <p:txBody>
            <a:bodyPr wrap="square" rtlCol="0">
              <a:spAutoFit/>
            </a:bodyPr>
            <a:lstStyle/>
            <a:p>
              <a:r>
                <a:rPr lang="en-US" sz="2800" dirty="0" smtClean="0">
                  <a:effectLst>
                    <a:outerShdw blurRad="38100" dist="38100" dir="2700000" algn="tl">
                      <a:srgbClr val="000000">
                        <a:alpha val="43137"/>
                      </a:srgbClr>
                    </a:outerShdw>
                  </a:effectLst>
                </a:rPr>
                <a:t>Cole Berke</a:t>
              </a:r>
            </a:p>
            <a:p>
              <a:r>
                <a:rPr lang="en-US" sz="1600" b="1" dirty="0" smtClean="0"/>
                <a:t>Assistant Developer</a:t>
              </a:r>
            </a:p>
            <a:p>
              <a:r>
                <a:rPr lang="en-US" sz="1600" dirty="0" smtClean="0"/>
                <a:t>Mamaroneck High School</a:t>
              </a:r>
            </a:p>
            <a:p>
              <a:r>
                <a:rPr lang="en-US" sz="1600" dirty="0" smtClean="0">
                  <a:hlinkClick r:id="rId4"/>
                </a:rPr>
                <a:t>cole.berke@gmail.com</a:t>
              </a:r>
              <a:endParaRPr lang="en-US" sz="1600" dirty="0"/>
            </a:p>
          </p:txBody>
        </p:sp>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9077" t="20471" r="9098" b="23700"/>
            <a:stretch/>
          </p:blipFill>
          <p:spPr>
            <a:xfrm>
              <a:off x="5390188" y="4979036"/>
              <a:ext cx="1145085" cy="1041713"/>
            </a:xfrm>
            <a:prstGeom prst="rect">
              <a:avLst/>
            </a:prstGeom>
          </p:spPr>
        </p:pic>
      </p:grpSp>
      <p:grpSp>
        <p:nvGrpSpPr>
          <p:cNvPr id="21" name="Group 20"/>
          <p:cNvGrpSpPr/>
          <p:nvPr/>
        </p:nvGrpSpPr>
        <p:grpSpPr>
          <a:xfrm>
            <a:off x="6920508" y="2861144"/>
            <a:ext cx="5249648" cy="1292662"/>
            <a:chOff x="7791571" y="3685500"/>
            <a:chExt cx="5249648" cy="1292662"/>
          </a:xfrm>
        </p:grpSpPr>
        <p:sp>
          <p:nvSpPr>
            <p:cNvPr id="14" name="TextBox 13"/>
            <p:cNvSpPr txBox="1"/>
            <p:nvPr/>
          </p:nvSpPr>
          <p:spPr>
            <a:xfrm>
              <a:off x="9103920" y="3685500"/>
              <a:ext cx="3937299" cy="1292662"/>
            </a:xfrm>
            <a:prstGeom prst="rect">
              <a:avLst/>
            </a:prstGeom>
            <a:noFill/>
          </p:spPr>
          <p:txBody>
            <a:bodyPr wrap="square" rtlCol="0">
              <a:spAutoFit/>
            </a:bodyPr>
            <a:lstStyle/>
            <a:p>
              <a:r>
                <a:rPr lang="en-US" sz="2800" dirty="0" smtClean="0">
                  <a:effectLst>
                    <a:outerShdw blurRad="38100" dist="38100" dir="2700000" algn="tl">
                      <a:srgbClr val="000000">
                        <a:alpha val="43137"/>
                      </a:srgbClr>
                    </a:outerShdw>
                  </a:effectLst>
                </a:rPr>
                <a:t>Alex Trevithick</a:t>
              </a:r>
            </a:p>
            <a:p>
              <a:r>
                <a:rPr lang="en-US" sz="1600" b="1" dirty="0" smtClean="0"/>
                <a:t>Assistant Developer</a:t>
              </a:r>
            </a:p>
            <a:p>
              <a:r>
                <a:rPr lang="en-US" sz="1600" dirty="0" smtClean="0"/>
                <a:t>Mamaroneck High School</a:t>
              </a:r>
            </a:p>
            <a:p>
              <a:r>
                <a:rPr lang="en-US" sz="1600" dirty="0" smtClean="0">
                  <a:hlinkClick r:id="rId6"/>
                </a:rPr>
                <a:t>atrevith@gmail.com</a:t>
              </a:r>
              <a:endParaRPr lang="en-US" sz="1600" dirty="0"/>
            </a:p>
          </p:txBody>
        </p:sp>
        <p:pic>
          <p:nvPicPr>
            <p:cNvPr id="15" name="Picture 14"/>
            <p:cNvPicPr>
              <a:picLocks noChangeAspect="1"/>
            </p:cNvPicPr>
            <p:nvPr/>
          </p:nvPicPr>
          <p:blipFill rotWithShape="1">
            <a:blip r:embed="rId7">
              <a:extLst>
                <a:ext uri="{28A0092B-C50C-407E-A947-70E740481C1C}">
                  <a14:useLocalDpi xmlns:a14="http://schemas.microsoft.com/office/drawing/2010/main" val="0"/>
                </a:ext>
              </a:extLst>
            </a:blip>
            <a:srcRect l="17098" t="3372"/>
            <a:stretch/>
          </p:blipFill>
          <p:spPr>
            <a:xfrm>
              <a:off x="7791571" y="3831330"/>
              <a:ext cx="1145085" cy="1001002"/>
            </a:xfrm>
            <a:prstGeom prst="rect">
              <a:avLst/>
            </a:prstGeom>
          </p:spPr>
        </p:pic>
      </p:grpSp>
      <p:grpSp>
        <p:nvGrpSpPr>
          <p:cNvPr id="22" name="Group 21"/>
          <p:cNvGrpSpPr/>
          <p:nvPr/>
        </p:nvGrpSpPr>
        <p:grpSpPr>
          <a:xfrm>
            <a:off x="619325" y="1121208"/>
            <a:ext cx="5246695" cy="1422030"/>
            <a:chOff x="897610" y="1705395"/>
            <a:chExt cx="5246695" cy="1422030"/>
          </a:xfrm>
        </p:grpSpPr>
        <p:pic>
          <p:nvPicPr>
            <p:cNvPr id="6" name="Picture 5"/>
            <p:cNvPicPr>
              <a:picLocks noChangeAspect="1"/>
            </p:cNvPicPr>
            <p:nvPr/>
          </p:nvPicPr>
          <p:blipFill rotWithShape="1">
            <a:blip r:embed="rId8">
              <a:extLst>
                <a:ext uri="{28A0092B-C50C-407E-A947-70E740481C1C}">
                  <a14:useLocalDpi xmlns:a14="http://schemas.microsoft.com/office/drawing/2010/main" val="0"/>
                </a:ext>
              </a:extLst>
            </a:blip>
            <a:srcRect l="14260" t="9224" r="-513" b="16838"/>
            <a:stretch/>
          </p:blipFill>
          <p:spPr>
            <a:xfrm>
              <a:off x="897610" y="1829162"/>
              <a:ext cx="1135891" cy="1298263"/>
            </a:xfrm>
            <a:prstGeom prst="rect">
              <a:avLst/>
            </a:prstGeom>
          </p:spPr>
        </p:pic>
        <p:sp>
          <p:nvSpPr>
            <p:cNvPr id="16" name="TextBox 15"/>
            <p:cNvSpPr txBox="1"/>
            <p:nvPr/>
          </p:nvSpPr>
          <p:spPr>
            <a:xfrm>
              <a:off x="2207006" y="1705395"/>
              <a:ext cx="3937299" cy="1261884"/>
            </a:xfrm>
            <a:prstGeom prst="rect">
              <a:avLst/>
            </a:prstGeom>
            <a:noFill/>
          </p:spPr>
          <p:txBody>
            <a:bodyPr wrap="square" rtlCol="0">
              <a:spAutoFit/>
            </a:bodyPr>
            <a:lstStyle/>
            <a:p>
              <a:r>
                <a:rPr lang="en-US" sz="2800" dirty="0" smtClean="0">
                  <a:effectLst>
                    <a:outerShdw blurRad="38100" dist="38100" dir="2700000" algn="tl">
                      <a:srgbClr val="000000">
                        <a:alpha val="43137"/>
                      </a:srgbClr>
                    </a:outerShdw>
                  </a:effectLst>
                </a:rPr>
                <a:t>Jack Phillips</a:t>
              </a:r>
            </a:p>
            <a:p>
              <a:r>
                <a:rPr lang="en-US" sz="1600" b="1" dirty="0" smtClean="0"/>
                <a:t>Project Manager</a:t>
              </a:r>
            </a:p>
            <a:p>
              <a:r>
                <a:rPr lang="en-US" sz="1600" dirty="0" smtClean="0"/>
                <a:t>Mamaroneck High School</a:t>
              </a:r>
            </a:p>
            <a:p>
              <a:r>
                <a:rPr lang="en-US" sz="1600" dirty="0" smtClean="0">
                  <a:hlinkClick r:id="rId9"/>
                </a:rPr>
                <a:t>jackphillips7764@gmail.com</a:t>
              </a:r>
              <a:endParaRPr lang="en-US" sz="1600" dirty="0" smtClean="0"/>
            </a:p>
          </p:txBody>
        </p:sp>
      </p:grpSp>
      <p:grpSp>
        <p:nvGrpSpPr>
          <p:cNvPr id="11" name="Group 10"/>
          <p:cNvGrpSpPr/>
          <p:nvPr/>
        </p:nvGrpSpPr>
        <p:grpSpPr>
          <a:xfrm>
            <a:off x="6951546" y="1378874"/>
            <a:ext cx="5240454" cy="1261884"/>
            <a:chOff x="730789" y="5091248"/>
            <a:chExt cx="5240454" cy="1261884"/>
          </a:xfrm>
        </p:grpSpPr>
        <p:pic>
          <p:nvPicPr>
            <p:cNvPr id="10" name="Picture 9"/>
            <p:cNvPicPr>
              <a:picLocks noChangeAspect="1"/>
            </p:cNvPicPr>
            <p:nvPr/>
          </p:nvPicPr>
          <p:blipFill rotWithShape="1">
            <a:blip r:embed="rId10">
              <a:extLst>
                <a:ext uri="{28A0092B-C50C-407E-A947-70E740481C1C}">
                  <a14:useLocalDpi xmlns:a14="http://schemas.microsoft.com/office/drawing/2010/main" val="0"/>
                </a:ext>
              </a:extLst>
            </a:blip>
            <a:srcRect l="21299" t="24975" r="19928" b="33334"/>
            <a:stretch/>
          </p:blipFill>
          <p:spPr>
            <a:xfrm>
              <a:off x="730789" y="5091249"/>
              <a:ext cx="1135891" cy="1074352"/>
            </a:xfrm>
            <a:prstGeom prst="rect">
              <a:avLst/>
            </a:prstGeom>
          </p:spPr>
        </p:pic>
        <p:sp>
          <p:nvSpPr>
            <p:cNvPr id="17" name="TextBox 16"/>
            <p:cNvSpPr txBox="1"/>
            <p:nvPr/>
          </p:nvSpPr>
          <p:spPr>
            <a:xfrm>
              <a:off x="2033944" y="5091248"/>
              <a:ext cx="3937299" cy="1261884"/>
            </a:xfrm>
            <a:prstGeom prst="rect">
              <a:avLst/>
            </a:prstGeom>
            <a:noFill/>
          </p:spPr>
          <p:txBody>
            <a:bodyPr wrap="square" rtlCol="0">
              <a:spAutoFit/>
            </a:bodyPr>
            <a:lstStyle/>
            <a:p>
              <a:r>
                <a:rPr lang="en-US" sz="2800" dirty="0" smtClean="0">
                  <a:effectLst>
                    <a:outerShdw blurRad="38100" dist="38100" dir="2700000" algn="tl">
                      <a:srgbClr val="000000">
                        <a:alpha val="43137"/>
                      </a:srgbClr>
                    </a:outerShdw>
                  </a:effectLst>
                </a:rPr>
                <a:t>Yi Zhao</a:t>
              </a:r>
            </a:p>
            <a:p>
              <a:r>
                <a:rPr lang="en-US" sz="1600" b="1" dirty="0" smtClean="0"/>
                <a:t>Lead Developer</a:t>
              </a:r>
            </a:p>
            <a:p>
              <a:r>
                <a:rPr lang="en-US" sz="1600" dirty="0" smtClean="0"/>
                <a:t>Mamaroneck High School</a:t>
              </a:r>
            </a:p>
            <a:p>
              <a:r>
                <a:rPr lang="en-US" sz="1600" dirty="0" smtClean="0">
                  <a:hlinkClick r:id="rId11"/>
                </a:rPr>
                <a:t>awesomeyi@gmail.com</a:t>
              </a:r>
              <a:endParaRPr lang="en-US" sz="1600" dirty="0" smtClean="0"/>
            </a:p>
          </p:txBody>
        </p:sp>
      </p:grpSp>
      <p:grpSp>
        <p:nvGrpSpPr>
          <p:cNvPr id="29" name="Group 28"/>
          <p:cNvGrpSpPr/>
          <p:nvPr/>
        </p:nvGrpSpPr>
        <p:grpSpPr>
          <a:xfrm>
            <a:off x="3894082" y="5443924"/>
            <a:ext cx="5253439" cy="1261884"/>
            <a:chOff x="6938558" y="4977310"/>
            <a:chExt cx="5253439" cy="1261884"/>
          </a:xfrm>
        </p:grpSpPr>
        <p:sp>
          <p:nvSpPr>
            <p:cNvPr id="25" name="TextBox 24"/>
            <p:cNvSpPr txBox="1"/>
            <p:nvPr/>
          </p:nvSpPr>
          <p:spPr>
            <a:xfrm>
              <a:off x="8254698" y="4977310"/>
              <a:ext cx="3937299" cy="1261884"/>
            </a:xfrm>
            <a:prstGeom prst="rect">
              <a:avLst/>
            </a:prstGeom>
            <a:noFill/>
          </p:spPr>
          <p:txBody>
            <a:bodyPr wrap="square" rtlCol="0">
              <a:spAutoFit/>
            </a:bodyPr>
            <a:lstStyle/>
            <a:p>
              <a:r>
                <a:rPr lang="en-US" sz="2800" dirty="0" smtClean="0">
                  <a:effectLst>
                    <a:outerShdw blurRad="38100" dist="38100" dir="2700000" algn="tl">
                      <a:srgbClr val="000000">
                        <a:alpha val="43137"/>
                      </a:srgbClr>
                    </a:outerShdw>
                  </a:effectLst>
                </a:rPr>
                <a:t>Jigar Jadav</a:t>
              </a:r>
            </a:p>
            <a:p>
              <a:r>
                <a:rPr lang="en-US" sz="1600" b="1" dirty="0" smtClean="0"/>
                <a:t>Team Coach</a:t>
              </a:r>
            </a:p>
            <a:p>
              <a:r>
                <a:rPr lang="en-US" sz="1600" dirty="0" smtClean="0"/>
                <a:t>Mamaroneck High School</a:t>
              </a:r>
            </a:p>
            <a:p>
              <a:r>
                <a:rPr lang="en-US" sz="1600" dirty="0" smtClean="0">
                  <a:hlinkClick r:id="rId12"/>
                </a:rPr>
                <a:t>jjadav@mamkschools.org</a:t>
              </a:r>
              <a:endParaRPr lang="en-US" sz="1600" dirty="0"/>
            </a:p>
          </p:txBody>
        </p:sp>
        <p:pic>
          <p:nvPicPr>
            <p:cNvPr id="1028" name="Picture 4"/>
            <p:cNvPicPr>
              <a:picLocks noChangeAspect="1" noChangeArrowheads="1"/>
            </p:cNvPicPr>
            <p:nvPr/>
          </p:nvPicPr>
          <p:blipFill rotWithShape="1">
            <a:blip r:embed="rId13">
              <a:extLst>
                <a:ext uri="{28A0092B-C50C-407E-A947-70E740481C1C}">
                  <a14:useLocalDpi xmlns:a14="http://schemas.microsoft.com/office/drawing/2010/main" val="0"/>
                </a:ext>
              </a:extLst>
            </a:blip>
            <a:srcRect l="12428" r="15825"/>
            <a:stretch/>
          </p:blipFill>
          <p:spPr bwMode="auto">
            <a:xfrm rot="5400000">
              <a:off x="6963193" y="5049480"/>
              <a:ext cx="1086622" cy="113589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p:cNvGrpSpPr/>
          <p:nvPr/>
        </p:nvGrpSpPr>
        <p:grpSpPr>
          <a:xfrm>
            <a:off x="6920508" y="4257151"/>
            <a:ext cx="5280687" cy="1292662"/>
            <a:chOff x="6911310" y="4977310"/>
            <a:chExt cx="5280687" cy="1292662"/>
          </a:xfrm>
        </p:grpSpPr>
        <p:sp>
          <p:nvSpPr>
            <p:cNvPr id="24" name="TextBox 23"/>
            <p:cNvSpPr txBox="1"/>
            <p:nvPr/>
          </p:nvSpPr>
          <p:spPr>
            <a:xfrm>
              <a:off x="8254698" y="4977310"/>
              <a:ext cx="3937299" cy="1292662"/>
            </a:xfrm>
            <a:prstGeom prst="rect">
              <a:avLst/>
            </a:prstGeom>
            <a:noFill/>
          </p:spPr>
          <p:txBody>
            <a:bodyPr wrap="square" rtlCol="0">
              <a:spAutoFit/>
            </a:bodyPr>
            <a:lstStyle/>
            <a:p>
              <a:r>
                <a:rPr lang="en-US" sz="2800" dirty="0">
                  <a:effectLst>
                    <a:outerShdw blurRad="38100" dist="38100" dir="2700000" algn="tl">
                      <a:srgbClr val="000000">
                        <a:alpha val="43137"/>
                      </a:srgbClr>
                    </a:outerShdw>
                  </a:effectLst>
                </a:rPr>
                <a:t>Rhea </a:t>
              </a:r>
              <a:r>
                <a:rPr lang="en-US" sz="2800" dirty="0" err="1" smtClean="0">
                  <a:effectLst>
                    <a:outerShdw blurRad="38100" dist="38100" dir="2700000" algn="tl">
                      <a:srgbClr val="000000">
                        <a:alpha val="43137"/>
                      </a:srgbClr>
                    </a:outerShdw>
                  </a:effectLst>
                </a:rPr>
                <a:t>Dedhia</a:t>
              </a:r>
              <a:endParaRPr lang="en-US" sz="2800" dirty="0" smtClean="0">
                <a:effectLst>
                  <a:outerShdw blurRad="38100" dist="38100" dir="2700000" algn="tl">
                    <a:srgbClr val="000000">
                      <a:alpha val="43137"/>
                    </a:srgbClr>
                  </a:outerShdw>
                </a:effectLst>
              </a:endParaRPr>
            </a:p>
            <a:p>
              <a:r>
                <a:rPr lang="en-US" sz="1600" b="1" dirty="0" smtClean="0"/>
                <a:t>Consultant</a:t>
              </a:r>
            </a:p>
            <a:p>
              <a:r>
                <a:rPr lang="en-US" sz="1600" dirty="0" smtClean="0"/>
                <a:t>Pelham Memorial High School</a:t>
              </a:r>
            </a:p>
            <a:p>
              <a:r>
                <a:rPr lang="en-US" sz="1600" dirty="0">
                  <a:hlinkClick r:id="rId14"/>
                </a:rPr>
                <a:t>dedhia.2016@gmail.com</a:t>
              </a:r>
              <a:endParaRPr lang="en-US" sz="1600" dirty="0"/>
            </a:p>
          </p:txBody>
        </p:sp>
        <p:pic>
          <p:nvPicPr>
            <p:cNvPr id="26" name="Picture 4"/>
            <p:cNvPicPr>
              <a:picLocks noChangeAspect="1" noChangeArrowheads="1"/>
            </p:cNvPicPr>
            <p:nvPr/>
          </p:nvPicPr>
          <p:blipFill rotWithShape="1">
            <a:blip r:embed="rId15">
              <a:extLst>
                <a:ext uri="{28A0092B-C50C-407E-A947-70E740481C1C}">
                  <a14:useLocalDpi xmlns:a14="http://schemas.microsoft.com/office/drawing/2010/main" val="0"/>
                </a:ext>
              </a:extLst>
            </a:blip>
            <a:srcRect t="17257" b="14425"/>
            <a:stretch/>
          </p:blipFill>
          <p:spPr bwMode="auto">
            <a:xfrm>
              <a:off x="6911310" y="5076077"/>
              <a:ext cx="1145085" cy="104589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8024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0-#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0-#ppt_w/2"/>
                                          </p:val>
                                        </p:tav>
                                        <p:tav tm="100000">
                                          <p:val>
                                            <p:strVal val="#ppt_x"/>
                                          </p:val>
                                        </p:tav>
                                      </p:tavLst>
                                    </p:anim>
                                    <p:anim calcmode="lin" valueType="num">
                                      <p:cBhvr additive="base">
                                        <p:cTn id="16" dur="50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1+#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1+#ppt_w/2"/>
                                          </p:val>
                                        </p:tav>
                                        <p:tav tm="100000">
                                          <p:val>
                                            <p:strVal val="#ppt_x"/>
                                          </p:val>
                                        </p:tav>
                                      </p:tavLst>
                                    </p:anim>
                                    <p:anim calcmode="lin" valueType="num">
                                      <p:cBhvr additive="base">
                                        <p:cTn id="24" dur="500" fill="hold"/>
                                        <p:tgtEl>
                                          <p:spTgt spid="11"/>
                                        </p:tgtEl>
                                        <p:attrNameLst>
                                          <p:attrName>ppt_y</p:attrName>
                                        </p:attrNameLst>
                                      </p:cBhvr>
                                      <p:tavLst>
                                        <p:tav tm="0">
                                          <p:val>
                                            <p:strVal val="#ppt_y"/>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500" fill="hold"/>
                                        <p:tgtEl>
                                          <p:spTgt spid="29"/>
                                        </p:tgtEl>
                                        <p:attrNameLst>
                                          <p:attrName>ppt_x</p:attrName>
                                        </p:attrNameLst>
                                      </p:cBhvr>
                                      <p:tavLst>
                                        <p:tav tm="0">
                                          <p:val>
                                            <p:strVal val="#ppt_x"/>
                                          </p:val>
                                        </p:tav>
                                        <p:tav tm="100000">
                                          <p:val>
                                            <p:strVal val="#ppt_x"/>
                                          </p:val>
                                        </p:tav>
                                      </p:tavLst>
                                    </p:anim>
                                    <p:anim calcmode="lin" valueType="num">
                                      <p:cBhvr additive="base">
                                        <p:cTn id="28" dur="5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1+#ppt_w/2"/>
                                          </p:val>
                                        </p:tav>
                                        <p:tav tm="100000">
                                          <p:val>
                                            <p:strVal val="#ppt_x"/>
                                          </p:val>
                                        </p:tav>
                                      </p:tavLst>
                                    </p:anim>
                                    <p:anim calcmode="lin" valueType="num">
                                      <p:cBhvr additive="base">
                                        <p:cTn id="32"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6402" y="586137"/>
            <a:ext cx="8610600" cy="1293028"/>
          </a:xfrm>
        </p:spPr>
        <p:txBody>
          <a:bodyPr/>
          <a:lstStyle/>
          <a:p>
            <a:r>
              <a:rPr lang="en-US" dirty="0" smtClean="0"/>
              <a:t>Purpose of app</a:t>
            </a:r>
            <a:endParaRPr lang="en-US" dirty="0"/>
          </a:p>
        </p:txBody>
      </p:sp>
      <p:sp>
        <p:nvSpPr>
          <p:cNvPr id="3" name="Content Placeholder 2"/>
          <p:cNvSpPr>
            <a:spLocks noGrp="1"/>
          </p:cNvSpPr>
          <p:nvPr>
            <p:ph idx="1"/>
          </p:nvPr>
        </p:nvSpPr>
        <p:spPr>
          <a:xfrm>
            <a:off x="676602" y="1879165"/>
            <a:ext cx="10820400" cy="4024125"/>
          </a:xfrm>
        </p:spPr>
        <p:txBody>
          <a:bodyPr>
            <a:normAutofit/>
          </a:bodyPr>
          <a:lstStyle/>
          <a:p>
            <a:r>
              <a:rPr lang="en-US" dirty="0" smtClean="0"/>
              <a:t>To help Alzheimer’s patients manage their events and keep track of people who are at the events.</a:t>
            </a:r>
          </a:p>
          <a:p>
            <a:pPr lvl="1"/>
            <a:r>
              <a:rPr lang="en-US" dirty="0" smtClean="0"/>
              <a:t>This will help the patients be able to remember names and information about people who are at an event, as well as what events are coming up and happening. It will allow the caregiver to input events and select flashcards for each person.</a:t>
            </a:r>
          </a:p>
          <a:p>
            <a:r>
              <a:rPr lang="en-US" dirty="0" smtClean="0"/>
              <a:t>Similar Apps</a:t>
            </a:r>
          </a:p>
          <a:p>
            <a:pPr lvl="1"/>
            <a:r>
              <a:rPr lang="en-US" dirty="0" smtClean="0"/>
              <a:t>Calendar apps, contacts apps, notes apps</a:t>
            </a:r>
          </a:p>
        </p:txBody>
      </p:sp>
      <p:grpSp>
        <p:nvGrpSpPr>
          <p:cNvPr id="8" name="Group 7"/>
          <p:cNvGrpSpPr/>
          <p:nvPr/>
        </p:nvGrpSpPr>
        <p:grpSpPr>
          <a:xfrm>
            <a:off x="1411486" y="4807487"/>
            <a:ext cx="9623041" cy="1620658"/>
            <a:chOff x="1386086" y="4788437"/>
            <a:chExt cx="9623041" cy="1620658"/>
          </a:xfrm>
        </p:grpSpPr>
        <p:grpSp>
          <p:nvGrpSpPr>
            <p:cNvPr id="4" name="Group 3"/>
            <p:cNvGrpSpPr/>
            <p:nvPr/>
          </p:nvGrpSpPr>
          <p:grpSpPr>
            <a:xfrm>
              <a:off x="1386086" y="4788437"/>
              <a:ext cx="9623041" cy="1620658"/>
              <a:chOff x="2284350" y="5237792"/>
              <a:chExt cx="9623041" cy="1620658"/>
            </a:xfrm>
          </p:grpSpPr>
          <p:pic>
            <p:nvPicPr>
              <p:cNvPr id="3076" name="Picture 4" descr="https://lh3.ggpht.com/oGR9I1X9No3SfFEXrq655tETtVVzI3jIphhmEVPGPEVuM5gfwh8lOGWHQFf6gjSTvw=w300"/>
              <p:cNvPicPr>
                <a:picLocks noChangeAspect="1" noChangeArrowheads="1"/>
              </p:cNvPicPr>
              <p:nvPr/>
            </p:nvPicPr>
            <p:blipFill rotWithShape="1">
              <a:blip r:embed="rId2">
                <a:extLst>
                  <a:ext uri="{28A0092B-C50C-407E-A947-70E740481C1C}">
                    <a14:useLocalDpi xmlns:a14="http://schemas.microsoft.com/office/drawing/2010/main" val="0"/>
                  </a:ext>
                </a:extLst>
              </a:blip>
              <a:srcRect l="11402" t="7496" r="10904" b="9016"/>
              <a:stretch/>
            </p:blipFill>
            <p:spPr bwMode="auto">
              <a:xfrm>
                <a:off x="10560050" y="5324221"/>
                <a:ext cx="1347341" cy="144780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078" name="Picture 6" descr="https://miapple.me/wp-content/uploads/2015/02/Google-Contacts-icon-new.png"/>
              <p:cNvPicPr>
                <a:picLocks noChangeAspect="1" noChangeArrowheads="1"/>
              </p:cNvPicPr>
              <p:nvPr/>
            </p:nvPicPr>
            <p:blipFill rotWithShape="1">
              <a:blip r:embed="rId3">
                <a:extLst>
                  <a:ext uri="{28A0092B-C50C-407E-A947-70E740481C1C}">
                    <a14:useLocalDpi xmlns:a14="http://schemas.microsoft.com/office/drawing/2010/main" val="0"/>
                  </a:ext>
                </a:extLst>
              </a:blip>
              <a:srcRect l="8854" t="8626" r="9115" b="6868"/>
              <a:stretch/>
            </p:blipFill>
            <p:spPr bwMode="auto">
              <a:xfrm>
                <a:off x="7250428" y="5237792"/>
                <a:ext cx="1573212" cy="162065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080" name="Picture 8" descr="https://www.udemy.com/files/images/article/2013-08-26_09-42-56__Contacts_iOS7_App_Icon_Round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230" y="5271706"/>
                <a:ext cx="1552830" cy="155283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082" name="Picture 10" descr="http://static1.squarespace.com/static/50eca855e4b0939ae8bb12d9/t/53f6d64ee4b05c22548cc3c9/1408685646816/?format=300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4350" y="5271706"/>
                <a:ext cx="1500316" cy="150031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084" name="Picture 12" descr="https://lh5.ggpht.com/DY9VpGNRSHoICKJVpIy9dMjgm7TOb3lTveLtsv4got8aqbLGpSS4w5xXiR7VBe-mr_M=w30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77888" y="5288406"/>
                <a:ext cx="1536130" cy="153613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gr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26112" y="4874158"/>
              <a:ext cx="1534937" cy="1534937"/>
            </a:xfrm>
            <a:prstGeom prst="rect">
              <a:avLst/>
            </a:prstGeom>
            <a:ln>
              <a:noFill/>
            </a:ln>
            <a:effectLst>
              <a:outerShdw blurRad="190500" algn="tl" rotWithShape="0">
                <a:srgbClr val="000000">
                  <a:alpha val="70000"/>
                </a:srgbClr>
              </a:outerShdw>
            </a:effectLst>
          </p:spPr>
        </p:pic>
      </p:grpSp>
    </p:spTree>
    <p:extLst>
      <p:ext uri="{BB962C8B-B14F-4D97-AF65-F5344CB8AC3E}">
        <p14:creationId xmlns:p14="http://schemas.microsoft.com/office/powerpoint/2010/main" val="4183333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1000"/>
                                        <p:tgtEl>
                                          <p:spTgt spid="3">
                                            <p:txEl>
                                              <p:pRg st="2" end="2"/>
                                            </p:txEl>
                                          </p:spTgt>
                                        </p:tgtEl>
                                      </p:cBhvr>
                                    </p:animEffect>
                                    <p:anim calcmode="lin" valueType="num">
                                      <p:cBhvr>
                                        <p:cTn id="21"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2" presetClass="entr" presetSubtype="0" fill="hold" grpId="0" nodeType="after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9" fill="hold">
                            <p:stCondLst>
                              <p:cond delay="2000"/>
                            </p:stCondLst>
                            <p:childTnLst>
                              <p:par>
                                <p:cTn id="30" presetID="42" presetClass="entr" presetSubtype="0"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idc.com/prodserv/smartphone-ms-img/chart-ww-smartphone-os-market-share.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66850" y="928915"/>
            <a:ext cx="8750524" cy="565236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p:cNvSpPr/>
          <p:nvPr/>
        </p:nvSpPr>
        <p:spPr>
          <a:xfrm>
            <a:off x="8266084" y="1579923"/>
            <a:ext cx="1629980" cy="3847833"/>
          </a:xfrm>
          <a:prstGeom prst="rect">
            <a:avLst/>
          </a:prstGeom>
          <a:solidFill>
            <a:srgbClr val="92D050">
              <a:alpha val="45098"/>
            </a:srgb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img1.wikia.nocookie.net/__cb20140916235954/sonic/images/1/1d/IOS_8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5372" y="4433809"/>
            <a:ext cx="1877148" cy="187714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8" name="Picture 2" descr="http://cdn.slashgear.com/wp-content/uploads/2014/10/logo.png"/>
          <p:cNvPicPr>
            <a:picLocks noChangeAspect="1" noChangeArrowheads="1"/>
          </p:cNvPicPr>
          <p:nvPr/>
        </p:nvPicPr>
        <p:blipFill rotWithShape="1">
          <a:blip r:embed="rId4">
            <a:extLst>
              <a:ext uri="{28A0092B-C50C-407E-A947-70E740481C1C}">
                <a14:useLocalDpi xmlns:a14="http://schemas.microsoft.com/office/drawing/2010/main" val="0"/>
              </a:ext>
            </a:extLst>
          </a:blip>
          <a:srcRect l="38255" t="4827" r="35026" b="20884"/>
          <a:stretch/>
        </p:blipFill>
        <p:spPr bwMode="auto">
          <a:xfrm>
            <a:off x="9645372" y="1060450"/>
            <a:ext cx="2090001" cy="297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842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0" nodeType="clickEffect">
                                  <p:stCondLst>
                                    <p:cond delay="0"/>
                                  </p:stCondLst>
                                  <p:childTnLst>
                                    <p:animMotion origin="layout" path="M -1.66667E-6 3.7037E-7 L -0.09896 -0.00069 " pathEditMode="relative" rAng="0" ptsTypes="AA">
                                      <p:cBhvr>
                                        <p:cTn id="11" dur="1000" fill="hold"/>
                                        <p:tgtEl>
                                          <p:spTgt spid="31"/>
                                        </p:tgtEl>
                                        <p:attrNameLst>
                                          <p:attrName>ppt_x</p:attrName>
                                          <p:attrName>ppt_y</p:attrName>
                                        </p:attrNameLst>
                                      </p:cBhvr>
                                      <p:rCtr x="-4948" y="-46"/>
                                    </p:animMotion>
                                  </p:childTnLst>
                                </p:cTn>
                              </p:par>
                              <p:par>
                                <p:cTn id="12" presetID="42" presetClass="path" presetSubtype="0" accel="50000" decel="50000" fill="hold" nodeType="withEffect">
                                  <p:stCondLst>
                                    <p:cond delay="0"/>
                                  </p:stCondLst>
                                  <p:childTnLst>
                                    <p:animMotion origin="layout" path="M 3.33333E-6 -3.7037E-6 L -0.10365 -0.00208 " pathEditMode="relative" rAng="0" ptsTypes="AA">
                                      <p:cBhvr>
                                        <p:cTn id="13" dur="1000" fill="hold"/>
                                        <p:tgtEl>
                                          <p:spTgt spid="1026"/>
                                        </p:tgtEl>
                                        <p:attrNameLst>
                                          <p:attrName>ppt_x</p:attrName>
                                          <p:attrName>ppt_y</p:attrName>
                                        </p:attrNameLst>
                                      </p:cBhvr>
                                      <p:rCtr x="-5182" y="-116"/>
                                    </p:animMotion>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28"/>
                                        </p:tgtEl>
                                        <p:attrNameLst>
                                          <p:attrName>style.visibility</p:attrName>
                                        </p:attrNameLst>
                                      </p:cBhvr>
                                      <p:to>
                                        <p:strVal val="visible"/>
                                      </p:to>
                                    </p:set>
                                    <p:animEffect transition="in" filter="fade">
                                      <p:cBhvr>
                                        <p:cTn id="22" dur="1000"/>
                                        <p:tgtEl>
                                          <p:spTgt spid="1028"/>
                                        </p:tgtEl>
                                      </p:cBhvr>
                                    </p:animEffect>
                                    <p:anim calcmode="lin" valueType="num">
                                      <p:cBhvr>
                                        <p:cTn id="23" dur="1000" fill="hold"/>
                                        <p:tgtEl>
                                          <p:spTgt spid="1028"/>
                                        </p:tgtEl>
                                        <p:attrNameLst>
                                          <p:attrName>ppt_x</p:attrName>
                                        </p:attrNameLst>
                                      </p:cBhvr>
                                      <p:tavLst>
                                        <p:tav tm="0">
                                          <p:val>
                                            <p:strVal val="#ppt_x"/>
                                          </p:val>
                                        </p:tav>
                                        <p:tav tm="100000">
                                          <p:val>
                                            <p:strVal val="#ppt_x"/>
                                          </p:val>
                                        </p:tav>
                                      </p:tavLst>
                                    </p:anim>
                                    <p:anim calcmode="lin" valueType="num">
                                      <p:cBhvr>
                                        <p:cTn id="24"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Communication Model</a:t>
            </a:r>
            <a:endParaRPr lang="en-US" dirty="0"/>
          </a:p>
        </p:txBody>
      </p:sp>
      <p:pic>
        <p:nvPicPr>
          <p:cNvPr id="6" name="Content Placeholder 5"/>
          <p:cNvPicPr>
            <a:picLocks noGrp="1" noChangeAspect="1"/>
          </p:cNvPicPr>
          <p:nvPr>
            <p:ph idx="1"/>
          </p:nvPr>
        </p:nvPicPr>
        <p:blipFill>
          <a:blip r:embed="rId2"/>
          <a:stretch>
            <a:fillRect/>
          </a:stretch>
        </p:blipFill>
        <p:spPr>
          <a:xfrm>
            <a:off x="129398" y="2127250"/>
            <a:ext cx="11970862" cy="395395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88957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9463" y="417189"/>
            <a:ext cx="8610600" cy="1293028"/>
          </a:xfrm>
        </p:spPr>
        <p:txBody>
          <a:bodyPr/>
          <a:lstStyle/>
          <a:p>
            <a:r>
              <a:rPr lang="en-US" dirty="0" smtClean="0"/>
              <a:t>App Mockup</a:t>
            </a:r>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0272" y="1923155"/>
            <a:ext cx="1738862" cy="3940187"/>
          </a:xfr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8599" y="1505822"/>
            <a:ext cx="5420159" cy="4965913"/>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3158" y="1710217"/>
            <a:ext cx="1933575" cy="4752975"/>
          </a:xfrm>
          <a:prstGeom prst="rect">
            <a:avLst/>
          </a:prstGeom>
        </p:spPr>
      </p:pic>
    </p:spTree>
    <p:extLst>
      <p:ext uri="{BB962C8B-B14F-4D97-AF65-F5344CB8AC3E}">
        <p14:creationId xmlns:p14="http://schemas.microsoft.com/office/powerpoint/2010/main" val="62915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4656" y="560212"/>
            <a:ext cx="8610600" cy="1293028"/>
          </a:xfrm>
        </p:spPr>
        <p:txBody>
          <a:bodyPr/>
          <a:lstStyle/>
          <a:p>
            <a:r>
              <a:rPr lang="en-US" dirty="0" smtClean="0"/>
              <a:t>App Mockup (Continued)</a:t>
            </a:r>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8950" y="1853240"/>
            <a:ext cx="1738862" cy="3940187"/>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2110" y="1490343"/>
            <a:ext cx="7604784" cy="521343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5481" y="3731894"/>
            <a:ext cx="1234543" cy="3034666"/>
          </a:xfrm>
          <a:prstGeom prst="rect">
            <a:avLst/>
          </a:prstGeom>
        </p:spPr>
      </p:pic>
    </p:spTree>
    <p:extLst>
      <p:ext uri="{BB962C8B-B14F-4D97-AF65-F5344CB8AC3E}">
        <p14:creationId xmlns:p14="http://schemas.microsoft.com/office/powerpoint/2010/main" val="4208754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Thank you</a:t>
            </a:r>
            <a:endParaRPr lang="en-US" dirty="0"/>
          </a:p>
        </p:txBody>
      </p:sp>
      <p:sp>
        <p:nvSpPr>
          <p:cNvPr id="5" name="Subtitle 4"/>
          <p:cNvSpPr>
            <a:spLocks noGrp="1"/>
          </p:cNvSpPr>
          <p:nvPr>
            <p:ph type="subTitle" idx="1"/>
          </p:nvPr>
        </p:nvSpPr>
        <p:spPr/>
        <p:txBody>
          <a:bodyPr/>
          <a:lstStyle/>
          <a:p>
            <a:r>
              <a:rPr lang="en-US" dirty="0" smtClean="0"/>
              <a:t>Are there any questions?</a:t>
            </a:r>
            <a:endParaRPr lang="en-US" dirty="0"/>
          </a:p>
        </p:txBody>
      </p:sp>
    </p:spTree>
    <p:extLst>
      <p:ext uri="{BB962C8B-B14F-4D97-AF65-F5344CB8AC3E}">
        <p14:creationId xmlns:p14="http://schemas.microsoft.com/office/powerpoint/2010/main" val="22071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docProps/app.xml><?xml version="1.0" encoding="utf-8"?>
<Properties xmlns="http://schemas.openxmlformats.org/officeDocument/2006/extended-properties" xmlns:vt="http://schemas.openxmlformats.org/officeDocument/2006/docPropsVTypes">
  <Template>TM04033937[[fn=Vapor Trail]]</Template>
  <TotalTime>1694</TotalTime>
  <Words>157</Words>
  <Application>Microsoft Office PowerPoint</Application>
  <PresentationFormat>Widescreen</PresentationFormat>
  <Paragraphs>41</Paragraphs>
  <Slides>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Century Gothic</vt:lpstr>
      <vt:lpstr>Vapor Trail</vt:lpstr>
      <vt:lpstr>Memory moments</vt:lpstr>
      <vt:lpstr>Biographies</vt:lpstr>
      <vt:lpstr>Purpose of app</vt:lpstr>
      <vt:lpstr>PowerPoint Presentation</vt:lpstr>
      <vt:lpstr>App Communication Model</vt:lpstr>
      <vt:lpstr>App Mockup</vt:lpstr>
      <vt:lpstr>App Mockup (Continued)</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Katz</dc:creator>
  <cp:lastModifiedBy>Andrew Katz</cp:lastModifiedBy>
  <cp:revision>48</cp:revision>
  <dcterms:created xsi:type="dcterms:W3CDTF">2015-03-21T19:40:27Z</dcterms:created>
  <dcterms:modified xsi:type="dcterms:W3CDTF">2015-03-23T22:02:53Z</dcterms:modified>
</cp:coreProperties>
</file>